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Kanit Light" panose="020B0604020202020204" charset="-34"/>
      <p:regular r:id="rId14"/>
    </p:embeddedFont>
    <p:embeddedFont>
      <p:font typeface="Martel San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CD83C-45C0-4DF4-AE6D-C5543AE144F7}" v="1" dt="2025-03-15T01:27:14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5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 Otero" userId="bc8682a1-2a93-4d92-9a41-7ac2cd662522" providerId="ADAL" clId="{D3BCD83C-45C0-4DF4-AE6D-C5543AE144F7}"/>
    <pc:docChg chg="modSld">
      <pc:chgData name="Ray Otero" userId="bc8682a1-2a93-4d92-9a41-7ac2cd662522" providerId="ADAL" clId="{D3BCD83C-45C0-4DF4-AE6D-C5543AE144F7}" dt="2025-03-15T01:28:15.745" v="15" actId="20577"/>
      <pc:docMkLst>
        <pc:docMk/>
      </pc:docMkLst>
      <pc:sldChg chg="modSp mod">
        <pc:chgData name="Ray Otero" userId="bc8682a1-2a93-4d92-9a41-7ac2cd662522" providerId="ADAL" clId="{D3BCD83C-45C0-4DF4-AE6D-C5543AE144F7}" dt="2025-03-15T01:27:31.032" v="4" actId="1076"/>
        <pc:sldMkLst>
          <pc:docMk/>
          <pc:sldMk cId="0" sldId="256"/>
        </pc:sldMkLst>
        <pc:spChg chg="mod">
          <ac:chgData name="Ray Otero" userId="bc8682a1-2a93-4d92-9a41-7ac2cd662522" providerId="ADAL" clId="{D3BCD83C-45C0-4DF4-AE6D-C5543AE144F7}" dt="2025-03-15T01:26:16.426" v="0" actId="20577"/>
          <ac:spMkLst>
            <pc:docMk/>
            <pc:sldMk cId="0" sldId="256"/>
            <ac:spMk id="3" creationId="{00000000-0000-0000-0000-000000000000}"/>
          </ac:spMkLst>
        </pc:spChg>
        <pc:picChg chg="mod">
          <ac:chgData name="Ray Otero" userId="bc8682a1-2a93-4d92-9a41-7ac2cd662522" providerId="ADAL" clId="{D3BCD83C-45C0-4DF4-AE6D-C5543AE144F7}" dt="2025-03-15T01:27:31.032" v="4" actId="1076"/>
          <ac:picMkLst>
            <pc:docMk/>
            <pc:sldMk cId="0" sldId="256"/>
            <ac:picMk id="2" creationId="{00000000-0000-0000-0000-000000000000}"/>
          </ac:picMkLst>
        </pc:picChg>
      </pc:sldChg>
      <pc:sldChg chg="modSp mod">
        <pc:chgData name="Ray Otero" userId="bc8682a1-2a93-4d92-9a41-7ac2cd662522" providerId="ADAL" clId="{D3BCD83C-45C0-4DF4-AE6D-C5543AE144F7}" dt="2025-03-15T01:28:15.745" v="15" actId="20577"/>
        <pc:sldMkLst>
          <pc:docMk/>
          <pc:sldMk cId="0" sldId="266"/>
        </pc:sldMkLst>
        <pc:spChg chg="mod">
          <ac:chgData name="Ray Otero" userId="bc8682a1-2a93-4d92-9a41-7ac2cd662522" providerId="ADAL" clId="{D3BCD83C-45C0-4DF4-AE6D-C5543AE144F7}" dt="2025-03-15T01:28:15.745" v="15" actId="20577"/>
          <ac:spMkLst>
            <pc:docMk/>
            <pc:sldMk cId="0" sldId="26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62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72624" y="1829753"/>
            <a:ext cx="4307657" cy="458310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Driving Customer Success &amp; Digital Transformation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More than 27 years driving cloud adoption and digital transformation for enterprise customers. Expert in managing Fortune 500 accounts, expanding portfolios, and leading C-suite engagements to accelerate innovation and growth.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0275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003012"/>
            <a:ext cx="26827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Raymond Otero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6313"/>
            <a:ext cx="101794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Ready to Drive Your Field Selling Success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38720"/>
            <a:ext cx="3260646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3386138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Revenue Growth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3876556"/>
            <a:ext cx="280701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Exceeding targets through strategic selling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35" y="2138720"/>
            <a:ext cx="3260765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281249" y="3386138"/>
            <a:ext cx="280713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Executive Relationships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281249" y="4230886"/>
            <a:ext cx="280713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C-suite engagement driving long-term value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138720"/>
            <a:ext cx="3260646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42014" y="3386138"/>
            <a:ext cx="280701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Transformation Leadership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542014" y="4230886"/>
            <a:ext cx="280701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Guiding digital journeys with measurable outcomes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5846" y="2138720"/>
            <a:ext cx="3260765" cy="90725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02660" y="3386138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Development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02660" y="3876556"/>
            <a:ext cx="280713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Building high-performing sales organizations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793790" y="5801558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My consistent record demonstrates excellence in strategic selling approaches that expand customer portfolios. I am skilled at establishing partnerships at the executive level that create lasting business value. As a transformation leader, I guide organizations through their digital evolution with concrete results. Through mentoring and enablement, I develop teams that consistently deliver exceptional performance.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39328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Thank You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355770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Thank you for considering my candidacy. My career has been fueled by a deep passion for harnessing cutting-edge technologies to transform complex business challenges into strategic advantages.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0156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 am excited about the opportunity to discuss how my sales expertise and field leadership experience can drive innovation and deliver exceptional results for your team.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426" y="748546"/>
            <a:ext cx="5275064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Career Achievements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975717" y="1724382"/>
            <a:ext cx="22860" cy="5756553"/>
          </a:xfrm>
          <a:prstGeom prst="roundRect">
            <a:avLst>
              <a:gd name="adj" fmla="val 387669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90208" y="2187535"/>
            <a:ext cx="632936" cy="22860"/>
          </a:xfrm>
          <a:prstGeom prst="roundRect">
            <a:avLst>
              <a:gd name="adj" fmla="val 387669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38366" y="1961674"/>
            <a:ext cx="474702" cy="4747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17424" y="2001203"/>
            <a:ext cx="316468" cy="3955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030730" y="1935361"/>
            <a:ext cx="311360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Account Growth Excellence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030730" y="2391489"/>
            <a:ext cx="6374844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Led global customer success for Fortune 500 clients. Expanded accounts by 36% year-over-year from 2021-2024.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190208" y="3951684"/>
            <a:ext cx="632936" cy="22860"/>
          </a:xfrm>
          <a:prstGeom prst="roundRect">
            <a:avLst>
              <a:gd name="adj" fmla="val 387669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38366" y="3725823"/>
            <a:ext cx="474702" cy="4747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17424" y="3765352"/>
            <a:ext cx="316468" cy="3955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030730" y="3699510"/>
            <a:ext cx="360545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Consistent Target Achievement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030730" y="4155638"/>
            <a:ext cx="6374844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Orchestrated cross-cloud consumption plans aligned with customer goals. Exceeded 115% attainment year-over-year from 2020-2024.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190208" y="6053376"/>
            <a:ext cx="632936" cy="22860"/>
          </a:xfrm>
          <a:prstGeom prst="roundRect">
            <a:avLst>
              <a:gd name="adj" fmla="val 387669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38366" y="5827514"/>
            <a:ext cx="474702" cy="4747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17424" y="5867043"/>
            <a:ext cx="316468" cy="3955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030730" y="5801201"/>
            <a:ext cx="3575090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Strategic Relationship Building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030730" y="6257330"/>
            <a:ext cx="6374844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Fostered executive sponsorships and managed C-suite relationships. Established joint governance models improving performance.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569" y="762238"/>
            <a:ext cx="5289709" cy="661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Core Expertise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0569" y="1740694"/>
            <a:ext cx="3725704" cy="3603784"/>
          </a:xfrm>
          <a:prstGeom prst="roundRect">
            <a:avLst>
              <a:gd name="adj" fmla="val 2466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59763" y="1959888"/>
            <a:ext cx="2990017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Strategic Field Leadership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59763" y="2417326"/>
            <a:ext cx="3287316" cy="2707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Expert in field selling strategies, executive stakeholder engagement, and strategic account management. Led cross-functional teams to implement customer-centric sales initiatives across territories.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677847" y="1740694"/>
            <a:ext cx="3725704" cy="3603784"/>
          </a:xfrm>
          <a:prstGeom prst="roundRect">
            <a:avLst>
              <a:gd name="adj" fmla="val 2466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897041" y="1959888"/>
            <a:ext cx="3287316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Cloud Transformation &amp; Sales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897041" y="2747843"/>
            <a:ext cx="3287316" cy="2369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Pioneered cloud technology sales strategies and digital transformation initiatives. Developed joint operating models and revenue-generating frameworks for Fortune 500 clients.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0569" y="5556052"/>
            <a:ext cx="7662863" cy="1911310"/>
          </a:xfrm>
          <a:prstGeom prst="roundRect">
            <a:avLst>
              <a:gd name="adj" fmla="val 465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59763" y="5775246"/>
            <a:ext cx="3604617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Field-Driven Customer Success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59763" y="6232684"/>
            <a:ext cx="7224474" cy="1015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Analyzed on-site customer feedback to identify market trends. Developed field-tested solutions improving overall sales effectiveness, user experience, and client retention.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952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0679" y="2922270"/>
            <a:ext cx="7663339" cy="598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Microsoft &amp; AWS Leadership Journey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0679" y="5909548"/>
            <a:ext cx="13289042" cy="22860"/>
          </a:xfrm>
          <a:prstGeom prst="roundRect">
            <a:avLst>
              <a:gd name="adj" fmla="val 35208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933468" y="5334774"/>
            <a:ext cx="22860" cy="574834"/>
          </a:xfrm>
          <a:prstGeom prst="roundRect">
            <a:avLst>
              <a:gd name="adj" fmla="val 35208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729395" y="5693985"/>
            <a:ext cx="431125" cy="431125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801189" y="5729883"/>
            <a:ext cx="287417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001083" y="3808571"/>
            <a:ext cx="3887748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Director, Global Customer Experience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862251" y="4222909"/>
            <a:ext cx="6165533" cy="920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May 2024 - Present. Leading global customer experience strategies and high-impact teams. Pioneering innovative approaches to enhance engagement.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532" y="5909489"/>
            <a:ext cx="22860" cy="574834"/>
          </a:xfrm>
          <a:prstGeom prst="roundRect">
            <a:avLst>
              <a:gd name="adj" fmla="val 35208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099459" y="5693985"/>
            <a:ext cx="431125" cy="431125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171253" y="5729883"/>
            <a:ext cx="287417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5484495" y="6676073"/>
            <a:ext cx="3661291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Senior Principal, Customer Success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4232315" y="7090410"/>
            <a:ext cx="6165652" cy="613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Oct 2021 - May 2024. Led strategic account management for Fortune 500 clients. Orchestrated cross-cloud adoption plans.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73715" y="5334774"/>
            <a:ext cx="22860" cy="574834"/>
          </a:xfrm>
          <a:prstGeom prst="roundRect">
            <a:avLst>
              <a:gd name="adj" fmla="val 352080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0469642" y="5693985"/>
            <a:ext cx="431125" cy="431125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541437" y="5729883"/>
            <a:ext cx="287417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8880872" y="4115276"/>
            <a:ext cx="3608784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Global Customer Solutions Sr. Mgt.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7602498" y="4529614"/>
            <a:ext cx="6165652" cy="613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Jan 2018 - Oct 2021. Led cloud transformation initiatives at AWS. Established Centers of Excellence optimizing operations.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062" y="634246"/>
            <a:ext cx="6683812" cy="609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Strategic Account Management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62" y="1536740"/>
            <a:ext cx="975717" cy="1436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51434" y="1731883"/>
            <a:ext cx="2439472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Account Analysis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51434" y="2153841"/>
            <a:ext cx="6509504" cy="624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Assessed customer needs and identified strategic opportunities. Created tailored cloud adoption roadmaps.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62" y="2973348"/>
            <a:ext cx="975717" cy="1436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51434" y="3168491"/>
            <a:ext cx="2439472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Relationship Building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951434" y="3590449"/>
            <a:ext cx="6509504" cy="624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Cultivated Chief-level relationships. Influenced strategic roadmap decisions securing long-term commitments.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62" y="4409956"/>
            <a:ext cx="975717" cy="1436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51434" y="4605099"/>
            <a:ext cx="2439472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Growth Execution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951434" y="5027057"/>
            <a:ext cx="6509504" cy="624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Orchestrated cross-cloud consumption plans. Expanded revenue streams through partner collaboration.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62" y="5846564"/>
            <a:ext cx="975717" cy="174879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51434" y="6041707"/>
            <a:ext cx="2439472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Success Measurement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1951434" y="6463665"/>
            <a:ext cx="6509504" cy="936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Tracked Key Performance Indicators and Return on Investment. Implemented joint governance models improving account performance.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2779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Cloud Transformation Leadership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Strategic Planning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61241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Developed comprehensive cloud strategies aligned with business objectives.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1765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Centers of Excellence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261241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Established governance structures optimizing cloud operations and efficiency.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5650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404842"/>
            <a:ext cx="31052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Solution Implementation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89526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Delivered measurable outcomes through targeted cloud solutions.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79096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559243" y="5404842"/>
            <a:ext cx="31332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Continuous Optimization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89526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Refined approaches based on analytics and customer feedback.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540246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91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Industry Experience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91596"/>
            <a:ext cx="3005495" cy="18574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325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Financial Services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922996"/>
            <a:ext cx="30054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Led cloud transformation initiatives for major banking and insurance clients. Specialized in regulatory compliance solutions.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291596"/>
            <a:ext cx="3005614" cy="18574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4325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Manufacturing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4922996"/>
            <a:ext cx="300561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Mentored Manufacturing Customer Success Account Management team. Conducted Consumption Community Coaching for industrial clients.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291596"/>
            <a:ext cx="3005614" cy="18574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432578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Healthcare/Life Sciences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5277326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Implemented secure cloud solutions for sensitive patient data. Enabled digital innovation in healthcare delivery.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291596"/>
            <a:ext cx="3005614" cy="18574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4325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Federal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4922996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Navigated complex government procurement processes. Delivered secure cloud environments for federal agencies.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4645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Education &amp; Professional Development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0417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697962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Advanced Education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542711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Cornell University: Master Certificates in Executive Leadership &amp; Financial Management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90417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697962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Technical Expertise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542711"/>
            <a:ext cx="229207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MS in Information Technology from Capella University. BS in Information Technology from University of Phoenix.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90417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69796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Recognition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188381"/>
            <a:ext cx="22919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Global Customer Success Leader of the Year Finalist 2024. Multiple Organization Team Awards for excellence.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6845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Leadership Philosophy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5102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Customer-Centric Approach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Every strategy begins with understanding customer needs. Solutions must deliver measurable business outcomes that matter.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Strategic Vision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Aligning technology initiatives with business objectives creates lasting value. Long-term partnerships outperform transactions.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Empowerment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Success comes from building high-performing teams. Mentoring develops future leaders who drive innovation.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740</Words>
  <Application>Microsoft Office PowerPoint</Application>
  <PresentationFormat>Custom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Martel Sans Bold</vt:lpstr>
      <vt:lpstr>Martel Sans</vt:lpstr>
      <vt:lpstr>Arial</vt:lpstr>
      <vt:lpstr>Kanit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Ray Otero</cp:lastModifiedBy>
  <cp:revision>1</cp:revision>
  <dcterms:created xsi:type="dcterms:W3CDTF">2025-03-15T01:21:28Z</dcterms:created>
  <dcterms:modified xsi:type="dcterms:W3CDTF">2025-03-15T01:28:42Z</dcterms:modified>
</cp:coreProperties>
</file>