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5C188-BF92-4033-AD94-0A452B87ACD6}" v="3" dt="2025-10-18T17:54:50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 Otero" userId="bc8682a1-2a93-4d92-9a41-7ac2cd662522" providerId="ADAL" clId="{44ED5CF3-6DB4-4DC7-BF27-0982072F8D6E}"/>
    <pc:docChg chg="modSld">
      <pc:chgData name="Ray Otero" userId="bc8682a1-2a93-4d92-9a41-7ac2cd662522" providerId="ADAL" clId="{44ED5CF3-6DB4-4DC7-BF27-0982072F8D6E}" dt="2025-10-18T17:54:14.762" v="36" actId="403"/>
      <pc:docMkLst>
        <pc:docMk/>
      </pc:docMkLst>
      <pc:sldChg chg="modSp mod">
        <pc:chgData name="Ray Otero" userId="bc8682a1-2a93-4d92-9a41-7ac2cd662522" providerId="ADAL" clId="{44ED5CF3-6DB4-4DC7-BF27-0982072F8D6E}" dt="2025-10-18T17:52:30.868" v="5" actId="2711"/>
        <pc:sldMkLst>
          <pc:docMk/>
          <pc:sldMk cId="0" sldId="256"/>
        </pc:sldMkLst>
        <pc:spChg chg="mod">
          <ac:chgData name="Ray Otero" userId="bc8682a1-2a93-4d92-9a41-7ac2cd662522" providerId="ADAL" clId="{44ED5CF3-6DB4-4DC7-BF27-0982072F8D6E}" dt="2025-10-18T17:52:30.868" v="5" actId="2711"/>
          <ac:spMkLst>
            <pc:docMk/>
            <pc:sldMk cId="0" sldId="256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0.868" v="5" actId="2711"/>
          <ac:spMkLst>
            <pc:docMk/>
            <pc:sldMk cId="0" sldId="256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0.868" v="5" actId="2711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2:35.069" v="6" actId="2711"/>
        <pc:sldMkLst>
          <pc:docMk/>
          <pc:sldMk cId="0" sldId="257"/>
        </pc:sldMkLst>
        <pc:spChg chg="mod">
          <ac:chgData name="Ray Otero" userId="bc8682a1-2a93-4d92-9a41-7ac2cd662522" providerId="ADAL" clId="{44ED5CF3-6DB4-4DC7-BF27-0982072F8D6E}" dt="2025-10-18T17:52:35.069" v="6" actId="2711"/>
          <ac:spMkLst>
            <pc:docMk/>
            <pc:sldMk cId="0" sldId="257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5.069" v="6" actId="2711"/>
          <ac:spMkLst>
            <pc:docMk/>
            <pc:sldMk cId="0" sldId="257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5.069" v="6" actId="2711"/>
          <ac:spMkLst>
            <pc:docMk/>
            <pc:sldMk cId="0" sldId="257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5.069" v="6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5.069" v="6" actId="2711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2:39.451" v="7" actId="2711"/>
        <pc:sldMkLst>
          <pc:docMk/>
          <pc:sldMk cId="0" sldId="258"/>
        </pc:sldMkLst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7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1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1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22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2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39.451" v="7" actId="2711"/>
          <ac:spMkLst>
            <pc:docMk/>
            <pc:sldMk cId="0" sldId="258"/>
            <ac:spMk id="25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2:47.104" v="10" actId="403"/>
        <pc:sldMkLst>
          <pc:docMk/>
          <pc:sldMk cId="0" sldId="259"/>
        </pc:sldMkLst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7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8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12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1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1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1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1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20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2:47.104" v="10" actId="403"/>
          <ac:spMkLst>
            <pc:docMk/>
            <pc:sldMk cId="0" sldId="259"/>
            <ac:spMk id="23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3:09.214" v="18" actId="404"/>
        <pc:sldMkLst>
          <pc:docMk/>
          <pc:sldMk cId="0" sldId="260"/>
        </pc:sldMkLst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8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1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1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18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1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22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09.214" v="18" actId="404"/>
          <ac:spMkLst>
            <pc:docMk/>
            <pc:sldMk cId="0" sldId="260"/>
            <ac:spMk id="24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3:17.403" v="21" actId="403"/>
        <pc:sldMkLst>
          <pc:docMk/>
          <pc:sldMk cId="0" sldId="261"/>
        </pc:sldMkLst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2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8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10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1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1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17.403" v="21" actId="403"/>
          <ac:spMkLst>
            <pc:docMk/>
            <pc:sldMk cId="0" sldId="261"/>
            <ac:spMk id="15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3:54.992" v="30" actId="404"/>
        <pc:sldMkLst>
          <pc:docMk/>
          <pc:sldMk cId="0" sldId="262"/>
        </pc:sldMkLst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7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10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11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54.992" v="30" actId="404"/>
          <ac:spMkLst>
            <pc:docMk/>
            <pc:sldMk cId="0" sldId="262"/>
            <ac:spMk id="12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3:39.119" v="26" actId="403"/>
        <pc:sldMkLst>
          <pc:docMk/>
          <pc:sldMk cId="0" sldId="263"/>
        </pc:sldMkLst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2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1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1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17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2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3:39.119" v="26" actId="403"/>
          <ac:spMkLst>
            <pc:docMk/>
            <pc:sldMk cId="0" sldId="263"/>
            <ac:spMk id="25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4:03.791" v="33" actId="2711"/>
        <pc:sldMkLst>
          <pc:docMk/>
          <pc:sldMk cId="0" sldId="264"/>
        </pc:sldMkLst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8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11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12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1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03.791" v="33" actId="2711"/>
          <ac:spMkLst>
            <pc:docMk/>
            <pc:sldMk cId="0" sldId="264"/>
            <ac:spMk id="15" creationId="{00000000-0000-0000-0000-000000000000}"/>
          </ac:spMkLst>
        </pc:spChg>
      </pc:sldChg>
      <pc:sldChg chg="modSp mod">
        <pc:chgData name="Ray Otero" userId="bc8682a1-2a93-4d92-9a41-7ac2cd662522" providerId="ADAL" clId="{44ED5CF3-6DB4-4DC7-BF27-0982072F8D6E}" dt="2025-10-18T17:54:14.762" v="36" actId="403"/>
        <pc:sldMkLst>
          <pc:docMk/>
          <pc:sldMk cId="0" sldId="265"/>
        </pc:sldMkLst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4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6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8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9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10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11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13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15" creationId="{00000000-0000-0000-0000-000000000000}"/>
          </ac:spMkLst>
        </pc:spChg>
        <pc:spChg chg="mod">
          <ac:chgData name="Ray Otero" userId="bc8682a1-2a93-4d92-9a41-7ac2cd662522" providerId="ADAL" clId="{44ED5CF3-6DB4-4DC7-BF27-0982072F8D6E}" dt="2025-10-18T17:54:14.762" v="36" actId="403"/>
          <ac:spMkLst>
            <pc:docMk/>
            <pc:sldMk cId="0" sldId="265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00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nkedin.com/in/rayotero" TargetMode="External"/><Relationship Id="rId4" Type="http://schemas.openxmlformats.org/officeDocument/2006/relationships/hyperlink" Target="mailto:rayotero323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63078"/>
            <a:ext cx="75564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RAYMOND OTERO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6280190" y="4541520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Executive Leader – Operational &amp; Customer Transformation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280190" y="583144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Driving organizational excellence through disciplined execution, scalable systems, and enterprise alignment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405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0925" y="502444"/>
            <a:ext cx="4871442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Recognition &amp; Awards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30925" y="1347549"/>
            <a:ext cx="3749754" cy="1353503"/>
          </a:xfrm>
          <a:prstGeom prst="roundRect">
            <a:avLst>
              <a:gd name="adj" fmla="val 32403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" name="Text 2"/>
          <p:cNvSpPr/>
          <p:nvPr/>
        </p:nvSpPr>
        <p:spPr>
          <a:xfrm>
            <a:off x="921187" y="1537811"/>
            <a:ext cx="3369231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Global Customer Success Leader of the Year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21187" y="2218373"/>
            <a:ext cx="336923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Finalist (2024)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4663321" y="1347549"/>
            <a:ext cx="3749754" cy="1353503"/>
          </a:xfrm>
          <a:prstGeom prst="roundRect">
            <a:avLst>
              <a:gd name="adj" fmla="val 32403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Text 5"/>
          <p:cNvSpPr/>
          <p:nvPr/>
        </p:nvSpPr>
        <p:spPr>
          <a:xfrm>
            <a:off x="4853583" y="1537811"/>
            <a:ext cx="3369231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Customer Success Leader to Watch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853583" y="2218373"/>
            <a:ext cx="336923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Industry Recognition (2025)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730925" y="2883694"/>
            <a:ext cx="7682151" cy="1067991"/>
          </a:xfrm>
          <a:prstGeom prst="roundRect">
            <a:avLst>
              <a:gd name="adj" fmla="val 41065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1" name="Text 8"/>
          <p:cNvSpPr/>
          <p:nvPr/>
        </p:nvSpPr>
        <p:spPr>
          <a:xfrm>
            <a:off x="921187" y="3073956"/>
            <a:ext cx="4671417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Microsoft Worldwide CS Leadership Team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21187" y="3469005"/>
            <a:ext cx="7301627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CSAM Innovate Leader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730925" y="4157186"/>
            <a:ext cx="7682151" cy="1098471"/>
          </a:xfrm>
          <a:prstGeom prst="roundRect">
            <a:avLst>
              <a:gd name="adj" fmla="val 6987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4" name="Text 11"/>
          <p:cNvSpPr/>
          <p:nvPr/>
        </p:nvSpPr>
        <p:spPr>
          <a:xfrm>
            <a:off x="936427" y="4362688"/>
            <a:ext cx="3398282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AWS Global Financial Services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936427" y="4757738"/>
            <a:ext cx="7271147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Customer Obsession Award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730925" y="5438299"/>
            <a:ext cx="7682151" cy="1098471"/>
          </a:xfrm>
          <a:prstGeom prst="roundRect">
            <a:avLst>
              <a:gd name="adj" fmla="val 6987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Text 14"/>
          <p:cNvSpPr/>
          <p:nvPr/>
        </p:nvSpPr>
        <p:spPr>
          <a:xfrm>
            <a:off x="936427" y="5643801"/>
            <a:ext cx="2284214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U.S. Air Force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936427" y="6038850"/>
            <a:ext cx="7271147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Achievement Medal (Honorable Discharge)</a:t>
            </a:r>
            <a:endParaRPr lang="en-US" dirty="0"/>
          </a:p>
        </p:txBody>
      </p:sp>
      <p:sp>
        <p:nvSpPr>
          <p:cNvPr id="19" name="Text 16"/>
          <p:cNvSpPr/>
          <p:nvPr/>
        </p:nvSpPr>
        <p:spPr>
          <a:xfrm>
            <a:off x="1005007" y="6947773"/>
            <a:ext cx="7408069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"Operational Transformation Executive driving scalable execution, alignment, and growth across global enterprises"</a:t>
            </a:r>
            <a:endParaRPr lang="en-US" dirty="0"/>
          </a:p>
        </p:txBody>
      </p:sp>
      <p:sp>
        <p:nvSpPr>
          <p:cNvPr id="20" name="Shape 17"/>
          <p:cNvSpPr/>
          <p:nvPr/>
        </p:nvSpPr>
        <p:spPr>
          <a:xfrm>
            <a:off x="730925" y="6742271"/>
            <a:ext cx="22860" cy="995839"/>
          </a:xfrm>
          <a:prstGeom prst="rect">
            <a:avLst/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3147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Strategic Operator with Proven Impact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047881"/>
            <a:ext cx="434018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Strategic operator with 27+ years leading transformation across global enterprises in cloud, AI, and customer experience. Proven record of translating vision into measurable results by architecting frameworks that drive speed, precision, and accountability.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131713"/>
            <a:ext cx="434018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Trusted by C-suite leaders to modernize operations, reengineer processes, and deliver sustainable growth. Experienced in multi-billion-dollar portfolios, organizational restructuring, and global execution at scale.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1112103" y="30676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Contact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1112103" y="3576161"/>
            <a:ext cx="2732008" cy="2240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Ambler, PA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1550" u="sng" dirty="0">
              <a:solidFill>
                <a:srgbClr val="009DDC"/>
              </a:solidFill>
              <a:ea typeface="Inter" pitchFamily="34" charset="-122"/>
              <a:cs typeface="Inter" pitchFamily="34" charset="-12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009DDC"/>
                </a:solidFill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rayotero323@gmail.com</a:t>
            </a:r>
            <a:endParaRPr lang="en-US" sz="1550" u="sng" dirty="0">
              <a:solidFill>
                <a:srgbClr val="009DDC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 u="sng" dirty="0">
              <a:solidFill>
                <a:srgbClr val="009DDC"/>
              </a:solidFill>
              <a:ea typeface="Inter" pitchFamily="34" charset="-122"/>
              <a:cs typeface="Inter" pitchFamily="34" charset="-12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009DDC"/>
                </a:solidFill>
                <a:ea typeface="Inter" pitchFamily="34" charset="-122"/>
                <a:cs typeface="Inte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 Profile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3772"/>
            <a:ext cx="103883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Rackspace Alignment: Perfect Strategic Fit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670685"/>
            <a:ext cx="4215289" cy="2905006"/>
          </a:xfrm>
          <a:prstGeom prst="roundRect">
            <a:avLst>
              <a:gd name="adj" fmla="val 2870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9768" y="18766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040255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6703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Strategic Execution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099554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Translated Microsoft and AWS strategic priorities into global CX operating models influencing $200M+ renewals and $50M+ expansion.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1670685"/>
            <a:ext cx="4215408" cy="2905006"/>
          </a:xfrm>
          <a:prstGeom prst="roundRect">
            <a:avLst>
              <a:gd name="adj" fmla="val 2870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13415" y="18766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7126" y="2040255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2670334"/>
            <a:ext cx="27846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Operational Excellence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3099554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Designed and scaled RoB, KPI, and accountability systems across 1,500+ enterprise accounts, improving CSAT 20% and retention 15%.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1670685"/>
            <a:ext cx="4215289" cy="2905006"/>
          </a:xfrm>
          <a:prstGeom prst="roundRect">
            <a:avLst>
              <a:gd name="adj" fmla="val 2870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27181" y="18766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0892" y="2040255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2670334"/>
            <a:ext cx="35069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Cross-Functional Leadership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3099554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Directed 120+ cross-org stakeholders at AWS, uniting sales, product, and service teams under unified operational rhythm.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93790" y="4798933"/>
            <a:ext cx="4215289" cy="2776895"/>
          </a:xfrm>
          <a:prstGeom prst="roundRect">
            <a:avLst>
              <a:gd name="adj" fmla="val 3002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4"/>
          <p:cNvSpPr/>
          <p:nvPr/>
        </p:nvSpPr>
        <p:spPr>
          <a:xfrm>
            <a:off x="1015008" y="5020151"/>
            <a:ext cx="30943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Transformation &amp; Change</a:t>
            </a:r>
            <a:endParaRPr lang="en-US" sz="1950" dirty="0"/>
          </a:p>
        </p:txBody>
      </p:sp>
      <p:sp>
        <p:nvSpPr>
          <p:cNvPr id="20" name="Text 15"/>
          <p:cNvSpPr/>
          <p:nvPr/>
        </p:nvSpPr>
        <p:spPr>
          <a:xfrm>
            <a:off x="1015008" y="5449372"/>
            <a:ext cx="377285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Led cloud modernization and AI-integrated CX transformations, embedding governance and data insights across regions. Built executive engagement models reducing churn 18% YoY.</a:t>
            </a:r>
            <a:endParaRPr lang="en-US" sz="1550" dirty="0"/>
          </a:p>
        </p:txBody>
      </p:sp>
      <p:sp>
        <p:nvSpPr>
          <p:cNvPr id="21" name="Shape 16"/>
          <p:cNvSpPr/>
          <p:nvPr/>
        </p:nvSpPr>
        <p:spPr>
          <a:xfrm>
            <a:off x="5207437" y="4798933"/>
            <a:ext cx="4215408" cy="2776895"/>
          </a:xfrm>
          <a:prstGeom prst="roundRect">
            <a:avLst>
              <a:gd name="adj" fmla="val 3002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7"/>
          <p:cNvSpPr/>
          <p:nvPr/>
        </p:nvSpPr>
        <p:spPr>
          <a:xfrm>
            <a:off x="5428655" y="5020151"/>
            <a:ext cx="27867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Metrics &amp; Performance</a:t>
            </a:r>
            <a:endParaRPr lang="en-US" sz="1950" dirty="0"/>
          </a:p>
        </p:txBody>
      </p:sp>
      <p:sp>
        <p:nvSpPr>
          <p:cNvPr id="23" name="Text 18"/>
          <p:cNvSpPr/>
          <p:nvPr/>
        </p:nvSpPr>
        <p:spPr>
          <a:xfrm>
            <a:off x="5428655" y="5449372"/>
            <a:ext cx="377297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Built KPI frameworks, dashboards, and predictive analytics models enabling data-informed decisions and operational accountability.</a:t>
            </a:r>
            <a:endParaRPr lang="en-US" sz="1550" dirty="0"/>
          </a:p>
        </p:txBody>
      </p:sp>
      <p:sp>
        <p:nvSpPr>
          <p:cNvPr id="24" name="Shape 19"/>
          <p:cNvSpPr/>
          <p:nvPr/>
        </p:nvSpPr>
        <p:spPr>
          <a:xfrm>
            <a:off x="9621203" y="4798933"/>
            <a:ext cx="4215289" cy="2776895"/>
          </a:xfrm>
          <a:prstGeom prst="roundRect">
            <a:avLst>
              <a:gd name="adj" fmla="val 3002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0"/>
          <p:cNvSpPr/>
          <p:nvPr/>
        </p:nvSpPr>
        <p:spPr>
          <a:xfrm>
            <a:off x="9842421" y="50201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Team Development</a:t>
            </a:r>
            <a:endParaRPr lang="en-US" sz="1950" dirty="0"/>
          </a:p>
        </p:txBody>
      </p:sp>
      <p:sp>
        <p:nvSpPr>
          <p:cNvPr id="26" name="Text 21"/>
          <p:cNvSpPr/>
          <p:nvPr/>
        </p:nvSpPr>
        <p:spPr>
          <a:xfrm>
            <a:off x="9842421" y="5449372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Mentored senior leaders and architects globally; built multi-disciplinary teams that scaled operational maturity and execution precision.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5774" y="535424"/>
            <a:ext cx="7725251" cy="1108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40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Microsoft Corporation: Driving Enterprise CX Transformation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395204" y="1909882"/>
            <a:ext cx="22860" cy="1811060"/>
          </a:xfrm>
          <a:prstGeom prst="roundRect">
            <a:avLst>
              <a:gd name="adj" fmla="val 325868"/>
            </a:avLst>
          </a:prstGeom>
          <a:solidFill>
            <a:srgbClr val="B2D6E5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5" name="Shape 2"/>
          <p:cNvSpPr/>
          <p:nvPr/>
        </p:nvSpPr>
        <p:spPr>
          <a:xfrm>
            <a:off x="6571833" y="2097881"/>
            <a:ext cx="532090" cy="22860"/>
          </a:xfrm>
          <a:prstGeom prst="roundRect">
            <a:avLst>
              <a:gd name="adj" fmla="val 325868"/>
            </a:avLst>
          </a:prstGeom>
          <a:solidFill>
            <a:srgbClr val="B2D6E5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6" name="Shape 3"/>
          <p:cNvSpPr/>
          <p:nvPr/>
        </p:nvSpPr>
        <p:spPr>
          <a:xfrm>
            <a:off x="6195715" y="1909882"/>
            <a:ext cx="398978" cy="398978"/>
          </a:xfrm>
          <a:prstGeom prst="roundRect">
            <a:avLst>
              <a:gd name="adj" fmla="val 18671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" name="Text 4"/>
          <p:cNvSpPr/>
          <p:nvPr/>
        </p:nvSpPr>
        <p:spPr>
          <a:xfrm>
            <a:off x="6262152" y="1943040"/>
            <a:ext cx="265986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7282101" y="1970842"/>
            <a:ext cx="2217063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2024 – Present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282101" y="2354223"/>
            <a:ext cx="6638925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Director, Global Customer Experience – Strategic Programs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571833" y="3180755"/>
            <a:ext cx="532090" cy="22860"/>
          </a:xfrm>
          <a:prstGeom prst="roundRect">
            <a:avLst>
              <a:gd name="adj" fmla="val 325868"/>
            </a:avLst>
          </a:prstGeom>
          <a:solidFill>
            <a:srgbClr val="B2D6E5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1" name="Shape 8"/>
          <p:cNvSpPr/>
          <p:nvPr/>
        </p:nvSpPr>
        <p:spPr>
          <a:xfrm>
            <a:off x="6195715" y="2992755"/>
            <a:ext cx="398978" cy="398978"/>
          </a:xfrm>
          <a:prstGeom prst="roundRect">
            <a:avLst>
              <a:gd name="adj" fmla="val 18671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" name="Text 9"/>
          <p:cNvSpPr/>
          <p:nvPr/>
        </p:nvSpPr>
        <p:spPr>
          <a:xfrm>
            <a:off x="6262152" y="3025914"/>
            <a:ext cx="265986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7282101" y="3053715"/>
            <a:ext cx="2217063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2021 – 2024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282101" y="3437096"/>
            <a:ext cx="6638925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Senior Principal, Customer Success Director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195774" y="4097655"/>
            <a:ext cx="3013710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Current Role Highlights</a:t>
            </a:r>
            <a:endParaRPr lang="en-US" sz="2800" dirty="0"/>
          </a:p>
        </p:txBody>
      </p:sp>
      <p:sp>
        <p:nvSpPr>
          <p:cNvPr id="16" name="Text 13"/>
          <p:cNvSpPr/>
          <p:nvPr/>
        </p:nvSpPr>
        <p:spPr>
          <a:xfrm>
            <a:off x="6195774" y="4607481"/>
            <a:ext cx="3646289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Directed enterprise-wide CX transformation programs impacting $200M+ renewals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195774" y="5521047"/>
            <a:ext cx="3646289" cy="851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Architected operational governance systems accelerating strategic delivery by 25%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6195774" y="6434614"/>
            <a:ext cx="3646289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Partnered with Sales, Product, and Support to embed AI-driven insights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195774" y="7064335"/>
            <a:ext cx="3646289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Achieved 18% reduction in churn YoY through predictive analytics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10282357" y="4097655"/>
            <a:ext cx="3646289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Previous Role Achievements</a:t>
            </a:r>
            <a:endParaRPr lang="en-US" sz="2800" dirty="0"/>
          </a:p>
        </p:txBody>
      </p:sp>
      <p:sp>
        <p:nvSpPr>
          <p:cNvPr id="21" name="Text 18"/>
          <p:cNvSpPr/>
          <p:nvPr/>
        </p:nvSpPr>
        <p:spPr>
          <a:xfrm>
            <a:off x="10282357" y="4940022"/>
            <a:ext cx="3646289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Oversaw $200M SaaS portfolio; exceeded adoption targets at 115%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0282357" y="5569744"/>
            <a:ext cx="3646289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Unlocked $50M in expansion revenue through strategic frameworks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10282357" y="6199465"/>
            <a:ext cx="3646289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Increased field certifications 45% via technical enablement strategy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10282357" y="6829187"/>
            <a:ext cx="3646289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Improved retention by 15% through operational health metrics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732" y="359807"/>
            <a:ext cx="6574631" cy="407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40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Measurable Impact Across the Enterprise</a:t>
            </a:r>
            <a:endParaRPr lang="en-US" sz="4000" b="1" dirty="0"/>
          </a:p>
        </p:txBody>
      </p:sp>
      <p:sp>
        <p:nvSpPr>
          <p:cNvPr id="3" name="Text 1"/>
          <p:cNvSpPr/>
          <p:nvPr/>
        </p:nvSpPr>
        <p:spPr>
          <a:xfrm>
            <a:off x="521732" y="1093351"/>
            <a:ext cx="4420314" cy="430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48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$200M+</a:t>
            </a:r>
            <a:endParaRPr lang="en-US" sz="4800" b="1" dirty="0"/>
          </a:p>
        </p:txBody>
      </p:sp>
      <p:sp>
        <p:nvSpPr>
          <p:cNvPr id="4" name="Text 2"/>
          <p:cNvSpPr/>
          <p:nvPr/>
        </p:nvSpPr>
        <p:spPr>
          <a:xfrm>
            <a:off x="1916668" y="1686639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Portfolio Value</a:t>
            </a:r>
            <a:endParaRPr lang="en-US" sz="2000" b="1" dirty="0"/>
          </a:p>
        </p:txBody>
      </p:sp>
      <p:sp>
        <p:nvSpPr>
          <p:cNvPr id="5" name="Text 3"/>
          <p:cNvSpPr/>
          <p:nvPr/>
        </p:nvSpPr>
        <p:spPr>
          <a:xfrm>
            <a:off x="521732" y="1968579"/>
            <a:ext cx="4420314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Renewals influenced through CX transformation programs</a:t>
            </a:r>
            <a:endParaRPr lang="en-US" sz="1400" b="1" dirty="0"/>
          </a:p>
        </p:txBody>
      </p:sp>
      <p:sp>
        <p:nvSpPr>
          <p:cNvPr id="6" name="Text 4"/>
          <p:cNvSpPr/>
          <p:nvPr/>
        </p:nvSpPr>
        <p:spPr>
          <a:xfrm>
            <a:off x="5105043" y="1093351"/>
            <a:ext cx="4420314" cy="430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48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$50M+</a:t>
            </a:r>
            <a:endParaRPr lang="en-US" sz="4800" b="1" dirty="0"/>
          </a:p>
        </p:txBody>
      </p:sp>
      <p:sp>
        <p:nvSpPr>
          <p:cNvPr id="7" name="Text 5"/>
          <p:cNvSpPr/>
          <p:nvPr/>
        </p:nvSpPr>
        <p:spPr>
          <a:xfrm>
            <a:off x="6499979" y="1686639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Expansion Revenue</a:t>
            </a:r>
            <a:endParaRPr lang="en-US" sz="2000" b="1" dirty="0"/>
          </a:p>
        </p:txBody>
      </p:sp>
      <p:sp>
        <p:nvSpPr>
          <p:cNvPr id="8" name="Text 6"/>
          <p:cNvSpPr/>
          <p:nvPr/>
        </p:nvSpPr>
        <p:spPr>
          <a:xfrm>
            <a:off x="5105043" y="1968579"/>
            <a:ext cx="4420314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Unlocked through strategic operational frameworks</a:t>
            </a:r>
            <a:endParaRPr lang="en-US" sz="1400" b="1" dirty="0"/>
          </a:p>
        </p:txBody>
      </p:sp>
      <p:sp>
        <p:nvSpPr>
          <p:cNvPr id="9" name="Text 7"/>
          <p:cNvSpPr/>
          <p:nvPr/>
        </p:nvSpPr>
        <p:spPr>
          <a:xfrm>
            <a:off x="9688354" y="1093351"/>
            <a:ext cx="4420314" cy="430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48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25%</a:t>
            </a:r>
            <a:endParaRPr lang="en-US" sz="4800" b="1" dirty="0"/>
          </a:p>
        </p:txBody>
      </p:sp>
      <p:sp>
        <p:nvSpPr>
          <p:cNvPr id="10" name="Text 8"/>
          <p:cNvSpPr/>
          <p:nvPr/>
        </p:nvSpPr>
        <p:spPr>
          <a:xfrm>
            <a:off x="11042690" y="1686639"/>
            <a:ext cx="171164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Delivery Acceleration</a:t>
            </a:r>
            <a:endParaRPr lang="en-US" sz="2000" b="1" dirty="0"/>
          </a:p>
        </p:txBody>
      </p:sp>
      <p:sp>
        <p:nvSpPr>
          <p:cNvPr id="11" name="Text 9"/>
          <p:cNvSpPr/>
          <p:nvPr/>
        </p:nvSpPr>
        <p:spPr>
          <a:xfrm>
            <a:off x="9688354" y="1968579"/>
            <a:ext cx="4420314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Improvement in strategic delivery speed</a:t>
            </a:r>
            <a:endParaRPr lang="en-US" sz="1400" b="1" dirty="0"/>
          </a:p>
        </p:txBody>
      </p:sp>
      <p:sp>
        <p:nvSpPr>
          <p:cNvPr id="12" name="Text 10"/>
          <p:cNvSpPr/>
          <p:nvPr/>
        </p:nvSpPr>
        <p:spPr>
          <a:xfrm>
            <a:off x="3075384" y="3171706"/>
            <a:ext cx="160424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4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20%</a:t>
            </a:r>
            <a:endParaRPr lang="en-US" sz="4000" b="1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10" y="2356485"/>
            <a:ext cx="1956435" cy="1956435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3062526" y="4475798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CSAT Improvement</a:t>
            </a:r>
            <a:endParaRPr lang="en-US" sz="2000" b="1" dirty="0"/>
          </a:p>
        </p:txBody>
      </p:sp>
      <p:sp>
        <p:nvSpPr>
          <p:cNvPr id="15" name="Text 12"/>
          <p:cNvSpPr/>
          <p:nvPr/>
        </p:nvSpPr>
        <p:spPr>
          <a:xfrm>
            <a:off x="521732" y="4757738"/>
            <a:ext cx="6711910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Across 1,500+ enterprise accounts</a:t>
            </a:r>
            <a:endParaRPr lang="en-US" sz="1400" b="1" dirty="0"/>
          </a:p>
        </p:txBody>
      </p:sp>
      <p:sp>
        <p:nvSpPr>
          <p:cNvPr id="16" name="Text 13"/>
          <p:cNvSpPr/>
          <p:nvPr/>
        </p:nvSpPr>
        <p:spPr>
          <a:xfrm>
            <a:off x="9950410" y="3171706"/>
            <a:ext cx="160424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4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18%</a:t>
            </a:r>
            <a:endParaRPr lang="en-US" sz="4000" b="1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436" y="2356485"/>
            <a:ext cx="1956435" cy="1956435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9937433" y="4475798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Churn Reduction</a:t>
            </a:r>
            <a:endParaRPr lang="en-US" sz="2000" b="1" dirty="0"/>
          </a:p>
        </p:txBody>
      </p:sp>
      <p:sp>
        <p:nvSpPr>
          <p:cNvPr id="19" name="Text 15"/>
          <p:cNvSpPr/>
          <p:nvPr/>
        </p:nvSpPr>
        <p:spPr>
          <a:xfrm>
            <a:off x="7396639" y="4757738"/>
            <a:ext cx="6712029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Year-over-year through predictive analytics</a:t>
            </a:r>
            <a:endParaRPr lang="en-US" sz="1400" b="1" dirty="0"/>
          </a:p>
        </p:txBody>
      </p:sp>
      <p:sp>
        <p:nvSpPr>
          <p:cNvPr id="20" name="Text 16"/>
          <p:cNvSpPr/>
          <p:nvPr/>
        </p:nvSpPr>
        <p:spPr>
          <a:xfrm>
            <a:off x="3075384" y="6075045"/>
            <a:ext cx="160424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4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15%</a:t>
            </a:r>
            <a:endParaRPr lang="en-US" sz="4000" b="1" dirty="0"/>
          </a:p>
        </p:txBody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410" y="5259824"/>
            <a:ext cx="1956435" cy="1956435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3062526" y="7379137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Retention Lift</a:t>
            </a:r>
            <a:endParaRPr lang="en-US" sz="2000" b="1" dirty="0"/>
          </a:p>
        </p:txBody>
      </p:sp>
      <p:sp>
        <p:nvSpPr>
          <p:cNvPr id="23" name="Text 18"/>
          <p:cNvSpPr/>
          <p:nvPr/>
        </p:nvSpPr>
        <p:spPr>
          <a:xfrm>
            <a:off x="521732" y="7661077"/>
            <a:ext cx="6711910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Via accountability systems and KPI frameworks</a:t>
            </a:r>
            <a:endParaRPr lang="en-US" sz="1400" b="1" dirty="0"/>
          </a:p>
        </p:txBody>
      </p:sp>
      <p:sp>
        <p:nvSpPr>
          <p:cNvPr id="24" name="Text 19"/>
          <p:cNvSpPr/>
          <p:nvPr/>
        </p:nvSpPr>
        <p:spPr>
          <a:xfrm>
            <a:off x="9950410" y="6075045"/>
            <a:ext cx="160424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4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45%</a:t>
            </a:r>
            <a:endParaRPr lang="en-US" sz="4000" b="1" dirty="0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436" y="5259824"/>
            <a:ext cx="1956435" cy="1956435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9937433" y="7379137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Certification Growth</a:t>
            </a:r>
            <a:endParaRPr lang="en-US" sz="2000" b="1" dirty="0"/>
          </a:p>
        </p:txBody>
      </p:sp>
      <p:sp>
        <p:nvSpPr>
          <p:cNvPr id="27" name="Text 21"/>
          <p:cNvSpPr/>
          <p:nvPr/>
        </p:nvSpPr>
        <p:spPr>
          <a:xfrm>
            <a:off x="7396639" y="7661077"/>
            <a:ext cx="6712029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Field enablement and technical readiness</a:t>
            </a:r>
            <a:endParaRPr lang="en-US" sz="1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798" y="461129"/>
            <a:ext cx="11371778" cy="523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40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AWS: Leading Global Financial Services Transformation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98" y="1425178"/>
            <a:ext cx="5070038" cy="50700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57555" y="1404223"/>
            <a:ext cx="7809548" cy="628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Global Customer Solutions Senior Manager, Financial Services Industry (2018 – 2021)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157555" y="2200751"/>
            <a:ext cx="7809548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Led 120+ cross-functional leaders across sales, services, and partners, managing $500M+ FSI portfolio. Streamlined execution through partner ecosystem integration, driving 40% growth in adoption efficiency.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157555" y="3156704"/>
            <a:ext cx="7809548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Served as escalation lead for global top-tier accounts, influencing board-level operational recovery initiatives and establishing governance frameworks that became organizational standards.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70798" y="6872407"/>
            <a:ext cx="4317802" cy="1249918"/>
          </a:xfrm>
          <a:prstGeom prst="roundRect">
            <a:avLst>
              <a:gd name="adj" fmla="val 5635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Text 5"/>
          <p:cNvSpPr/>
          <p:nvPr/>
        </p:nvSpPr>
        <p:spPr>
          <a:xfrm>
            <a:off x="846058" y="7047667"/>
            <a:ext cx="2096214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$500M+ Portfolio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846058" y="7410331"/>
            <a:ext cx="3967282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Managed across Financial Services Industry vertical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156240" y="6872407"/>
            <a:ext cx="4317802" cy="1249918"/>
          </a:xfrm>
          <a:prstGeom prst="roundRect">
            <a:avLst>
              <a:gd name="adj" fmla="val 5635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1" name="Text 8"/>
          <p:cNvSpPr/>
          <p:nvPr/>
        </p:nvSpPr>
        <p:spPr>
          <a:xfrm>
            <a:off x="5331500" y="7047667"/>
            <a:ext cx="2096214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120+ Leaders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5331500" y="7410331"/>
            <a:ext cx="3967282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Cross-functional coordination across sales, services, partners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641681" y="6872407"/>
            <a:ext cx="4317802" cy="1249918"/>
          </a:xfrm>
          <a:prstGeom prst="roundRect">
            <a:avLst>
              <a:gd name="adj" fmla="val 5635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4" name="Text 11"/>
          <p:cNvSpPr/>
          <p:nvPr/>
        </p:nvSpPr>
        <p:spPr>
          <a:xfrm>
            <a:off x="9816941" y="7047667"/>
            <a:ext cx="2096214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40% Growth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9816941" y="7410331"/>
            <a:ext cx="3967282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Adoption efficiency through ecosystem integration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5030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Consulting Leadership: Scaling Cloud &amp; Technology Operations</a:t>
            </a:r>
            <a:endParaRPr lang="en-US" sz="440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708196"/>
            <a:ext cx="992267" cy="18976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4415" y="29065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Comport Consulting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1984415" y="3335774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VP, Cloud &amp; Emerging Technologies (2017 – 2018)</a:t>
            </a:r>
            <a:endParaRPr lang="en-US" b="1" dirty="0"/>
          </a:p>
        </p:txBody>
      </p:sp>
      <p:sp>
        <p:nvSpPr>
          <p:cNvPr id="7" name="Text 3"/>
          <p:cNvSpPr/>
          <p:nvPr/>
        </p:nvSpPr>
        <p:spPr>
          <a:xfrm>
            <a:off x="1984415" y="3772376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Owned P&amp;L for cloud/tech division; drove 30% YoY revenue growth via process improvement and operational optimization.</a:t>
            </a:r>
            <a:endParaRPr lang="en-US" b="1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05814"/>
            <a:ext cx="992267" cy="189761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84415" y="48041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Anexinet (Verinext)</a:t>
            </a:r>
            <a:endParaRPr lang="en-US" sz="2400" b="1" dirty="0"/>
          </a:p>
        </p:txBody>
      </p:sp>
      <p:sp>
        <p:nvSpPr>
          <p:cNvPr id="10" name="Text 5"/>
          <p:cNvSpPr/>
          <p:nvPr/>
        </p:nvSpPr>
        <p:spPr>
          <a:xfrm>
            <a:off x="1984415" y="5233392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Senior Manager, EUC &amp; Infrastructure (2013 – 2017)</a:t>
            </a:r>
            <a:endParaRPr lang="en-US" b="1" dirty="0"/>
          </a:p>
        </p:txBody>
      </p:sp>
      <p:sp>
        <p:nvSpPr>
          <p:cNvPr id="11" name="Text 6"/>
          <p:cNvSpPr/>
          <p:nvPr/>
        </p:nvSpPr>
        <p:spPr>
          <a:xfrm>
            <a:off x="1984415" y="566999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Scaled EUC operations across enterprise clients, delivering 25% YoY growth and 20% faster project delivery.</a:t>
            </a:r>
            <a:endParaRPr lang="en-US" b="1" dirty="0"/>
          </a:p>
        </p:txBody>
      </p:sp>
      <p:sp>
        <p:nvSpPr>
          <p:cNvPr id="12" name="Text 7"/>
          <p:cNvSpPr/>
          <p:nvPr/>
        </p:nvSpPr>
        <p:spPr>
          <a:xfrm>
            <a:off x="793790" y="672667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Created standardized delivery playbooks and process efficiencies that improved onboarding timelines, client satisfaction, and team capacity across multiple enterprise engagements.</a:t>
            </a:r>
            <a:endParaRPr 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5592"/>
            <a:ext cx="94651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Education &amp; Professional Certifications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93790" y="2240161"/>
            <a:ext cx="642223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4" name="Shape 2"/>
          <p:cNvSpPr/>
          <p:nvPr/>
        </p:nvSpPr>
        <p:spPr>
          <a:xfrm>
            <a:off x="793790" y="2217301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5" name="Shape 3"/>
          <p:cNvSpPr/>
          <p:nvPr/>
        </p:nvSpPr>
        <p:spPr>
          <a:xfrm>
            <a:off x="3707249" y="19425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5843" y="2121098"/>
            <a:ext cx="238125" cy="23812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2736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Cornell University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015008" y="3165515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Executive Leadership &amp; Financial Management Certificates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7414379" y="2240161"/>
            <a:ext cx="642223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0" name="Shape 7"/>
          <p:cNvSpPr/>
          <p:nvPr/>
        </p:nvSpPr>
        <p:spPr>
          <a:xfrm>
            <a:off x="7414379" y="2217301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1" name="Shape 8"/>
          <p:cNvSpPr/>
          <p:nvPr/>
        </p:nvSpPr>
        <p:spPr>
          <a:xfrm>
            <a:off x="10327838" y="19425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6432" y="2121098"/>
            <a:ext cx="238125" cy="23812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35597" y="2736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Capella University</a:t>
            </a:r>
            <a:endParaRPr lang="en-US" sz="2400" dirty="0"/>
          </a:p>
        </p:txBody>
      </p:sp>
      <p:sp>
        <p:nvSpPr>
          <p:cNvPr id="14" name="Text 10"/>
          <p:cNvSpPr/>
          <p:nvPr/>
        </p:nvSpPr>
        <p:spPr>
          <a:xfrm>
            <a:off x="7635597" y="3165515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M.S. Information Technology</a:t>
            </a:r>
            <a:endParaRPr lang="en-US" dirty="0"/>
          </a:p>
        </p:txBody>
      </p:sp>
      <p:sp>
        <p:nvSpPr>
          <p:cNvPr id="15" name="Shape 11"/>
          <p:cNvSpPr/>
          <p:nvPr/>
        </p:nvSpPr>
        <p:spPr>
          <a:xfrm>
            <a:off x="793790" y="4200287"/>
            <a:ext cx="642223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6" name="Shape 12"/>
          <p:cNvSpPr/>
          <p:nvPr/>
        </p:nvSpPr>
        <p:spPr>
          <a:xfrm>
            <a:off x="793790" y="4177427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7" name="Shape 13"/>
          <p:cNvSpPr/>
          <p:nvPr/>
        </p:nvSpPr>
        <p:spPr>
          <a:xfrm>
            <a:off x="3707249" y="390263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5843" y="4081224"/>
            <a:ext cx="238125" cy="23812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015008" y="4696420"/>
            <a:ext cx="25965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University of Phoenix</a:t>
            </a:r>
            <a:endParaRPr lang="en-US" sz="2400" dirty="0"/>
          </a:p>
        </p:txBody>
      </p:sp>
      <p:sp>
        <p:nvSpPr>
          <p:cNvPr id="20" name="Text 15"/>
          <p:cNvSpPr/>
          <p:nvPr/>
        </p:nvSpPr>
        <p:spPr>
          <a:xfrm>
            <a:off x="1015008" y="512564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B.S. Information Technology</a:t>
            </a:r>
            <a:endParaRPr lang="en-US" dirty="0"/>
          </a:p>
        </p:txBody>
      </p:sp>
      <p:sp>
        <p:nvSpPr>
          <p:cNvPr id="21" name="Shape 16"/>
          <p:cNvSpPr/>
          <p:nvPr/>
        </p:nvSpPr>
        <p:spPr>
          <a:xfrm>
            <a:off x="7414379" y="4200287"/>
            <a:ext cx="642223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22" name="Shape 17"/>
          <p:cNvSpPr/>
          <p:nvPr/>
        </p:nvSpPr>
        <p:spPr>
          <a:xfrm>
            <a:off x="7414379" y="4177427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23" name="Shape 18"/>
          <p:cNvSpPr/>
          <p:nvPr/>
        </p:nvSpPr>
        <p:spPr>
          <a:xfrm>
            <a:off x="10327838" y="390263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9DDC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06432" y="4081224"/>
            <a:ext cx="238125" cy="238125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635597" y="4696420"/>
            <a:ext cx="43031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Community College of the Air Force</a:t>
            </a:r>
            <a:endParaRPr lang="en-US" sz="2400" dirty="0"/>
          </a:p>
        </p:txBody>
      </p:sp>
      <p:sp>
        <p:nvSpPr>
          <p:cNvPr id="26" name="Text 20"/>
          <p:cNvSpPr/>
          <p:nvPr/>
        </p:nvSpPr>
        <p:spPr>
          <a:xfrm>
            <a:off x="7635597" y="512564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A.A.S. General Studies</a:t>
            </a:r>
            <a:endParaRPr lang="en-US" dirty="0"/>
          </a:p>
        </p:txBody>
      </p:sp>
      <p:sp>
        <p:nvSpPr>
          <p:cNvPr id="27" name="Shape 21"/>
          <p:cNvSpPr/>
          <p:nvPr/>
        </p:nvSpPr>
        <p:spPr>
          <a:xfrm>
            <a:off x="793790" y="5986789"/>
            <a:ext cx="13042821" cy="32385"/>
          </a:xfrm>
          <a:prstGeom prst="rect">
            <a:avLst/>
          </a:prstGeom>
          <a:solidFill>
            <a:srgbClr val="59575C">
              <a:alpha val="50000"/>
            </a:srgbClr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28" name="Text 22"/>
          <p:cNvSpPr/>
          <p:nvPr/>
        </p:nvSpPr>
        <p:spPr>
          <a:xfrm>
            <a:off x="793790" y="6316742"/>
            <a:ext cx="38740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Professional Certifications</a:t>
            </a:r>
            <a:endParaRPr lang="en-US" sz="2800" dirty="0"/>
          </a:p>
        </p:txBody>
      </p:sp>
      <p:sp>
        <p:nvSpPr>
          <p:cNvPr id="29" name="Text 23"/>
          <p:cNvSpPr/>
          <p:nvPr/>
        </p:nvSpPr>
        <p:spPr>
          <a:xfrm>
            <a:off x="793790" y="69864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Raymond holds 20+ accreditations and certifications from PMI, Microsoft, Google, AWS, Citrix, CompTIA, and IDEO-U.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678656"/>
            <a:ext cx="7615714" cy="1193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032D60"/>
                </a:solidFill>
                <a:ea typeface="Inter Bold" pitchFamily="34" charset="-122"/>
                <a:cs typeface="Inter Bold" pitchFamily="34" charset="-120"/>
              </a:rPr>
              <a:t>Core Competencies &amp; Technical Skills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143" y="2158841"/>
            <a:ext cx="477560" cy="4775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80423" y="2272189"/>
            <a:ext cx="3215640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Operational Transformation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1480423" y="2685217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OKR/KPI Frameworks, Process Reengineering, Governance &amp; RoB Design, Continuous Improvement Culture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143" y="3678793"/>
            <a:ext cx="477560" cy="4775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80423" y="3792141"/>
            <a:ext cx="2626281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Leadership Excellence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1480423" y="4205168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Cross-Functional Leadership, Program Management, Organizational Change, P&amp;L Oversight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143" y="5198745"/>
            <a:ext cx="477560" cy="4775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80423" y="5312093"/>
            <a:ext cx="2388037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Data &amp; Analytics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1480423" y="5725120"/>
            <a:ext cx="6899434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AI &amp; Analytics Integration, Data-Driven Decisioning, Predictive Analytics, KPI Dashboards</a:t>
            </a:r>
            <a:endParaRPr lang="en-US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4143" y="6718697"/>
            <a:ext cx="477560" cy="47756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80423" y="6832044"/>
            <a:ext cx="2388037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59575C"/>
                </a:solidFill>
                <a:ea typeface="Inter Bold" pitchFamily="34" charset="-122"/>
                <a:cs typeface="Inter Bold" pitchFamily="34" charset="-120"/>
              </a:rPr>
              <a:t>Cloud Platforms</a:t>
            </a:r>
            <a:endParaRPr lang="en-US" sz="2400" dirty="0"/>
          </a:p>
        </p:txBody>
      </p:sp>
      <p:sp>
        <p:nvSpPr>
          <p:cNvPr id="15" name="Text 8"/>
          <p:cNvSpPr/>
          <p:nvPr/>
        </p:nvSpPr>
        <p:spPr>
          <a:xfrm>
            <a:off x="1480423" y="7245072"/>
            <a:ext cx="6899434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59575C"/>
                </a:solidFill>
                <a:ea typeface="Inter" pitchFamily="34" charset="-122"/>
                <a:cs typeface="Inter" pitchFamily="34" charset="-120"/>
              </a:rPr>
              <a:t>Azure, AWS, Cloud Modernization, Enterprise Architecture, SaaS Operations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865</Words>
  <Application>Microsoft Office PowerPoint</Application>
  <PresentationFormat>Custom</PresentationFormat>
  <Paragraphs>124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Inter Bold</vt:lpstr>
      <vt:lpstr>Arial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Ray Otero</cp:lastModifiedBy>
  <cp:revision>1</cp:revision>
  <dcterms:created xsi:type="dcterms:W3CDTF">2025-10-18T17:51:29Z</dcterms:created>
  <dcterms:modified xsi:type="dcterms:W3CDTF">2025-10-18T17:54:54Z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